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  <p:sldMasterId id="2147483672" r:id="rId6"/>
  </p:sldMasterIdLst>
  <p:notesMasterIdLst>
    <p:notesMasterId r:id="rId29"/>
  </p:notesMasterIdLst>
  <p:handoutMasterIdLst>
    <p:handoutMasterId r:id="rId30"/>
  </p:handoutMasterIdLst>
  <p:sldIdLst>
    <p:sldId id="259" r:id="rId7"/>
    <p:sldId id="260" r:id="rId8"/>
    <p:sldId id="262" r:id="rId9"/>
    <p:sldId id="269" r:id="rId10"/>
    <p:sldId id="296" r:id="rId11"/>
    <p:sldId id="303" r:id="rId12"/>
    <p:sldId id="304" r:id="rId13"/>
    <p:sldId id="305" r:id="rId14"/>
    <p:sldId id="315" r:id="rId15"/>
    <p:sldId id="297" r:id="rId16"/>
    <p:sldId id="309" r:id="rId17"/>
    <p:sldId id="310" r:id="rId18"/>
    <p:sldId id="311" r:id="rId19"/>
    <p:sldId id="312" r:id="rId20"/>
    <p:sldId id="313" r:id="rId21"/>
    <p:sldId id="314" r:id="rId22"/>
    <p:sldId id="298" r:id="rId23"/>
    <p:sldId id="306" r:id="rId24"/>
    <p:sldId id="307" r:id="rId25"/>
    <p:sldId id="308" r:id="rId26"/>
    <p:sldId id="294" r:id="rId27"/>
    <p:sldId id="295" r:id="rId28"/>
  </p:sldIdLst>
  <p:sldSz cx="12192000" cy="6858000"/>
  <p:notesSz cx="6858000" cy="9144000"/>
  <p:embeddedFontLst>
    <p:embeddedFont>
      <p:font typeface="微软雅黑" panose="020B0503020204020204" pitchFamily="34" charset="-122"/>
      <p:regular r:id="rId31"/>
      <p:bold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D66"/>
    <a:srgbClr val="3B3838"/>
    <a:srgbClr val="FFFFFF"/>
    <a:srgbClr val="0B2780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2025/5/28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60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26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626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116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35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62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71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843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72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822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997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3919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914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910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623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754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366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73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196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60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35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73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77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02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7.xml"/><Relationship Id="rId7" Type="http://schemas.openxmlformats.org/officeDocument/2006/relationships/image" Target="../media/image13.sv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1.xml"/><Relationship Id="rId7" Type="http://schemas.openxmlformats.org/officeDocument/2006/relationships/image" Target="../media/image13.sv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8.png"/><Relationship Id="rId3" Type="http://schemas.openxmlformats.org/officeDocument/2006/relationships/tags" Target="../tags/tag4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7.sv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11.sv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6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5.svg"/><Relationship Id="rId28" Type="http://schemas.openxmlformats.org/officeDocument/2006/relationships/image" Target="../media/image10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image" Target="../media/image3.pn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3.xml"/><Relationship Id="rId7" Type="http://schemas.openxmlformats.org/officeDocument/2006/relationships/image" Target="../media/image13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17.png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16.svg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20.sv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15.png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image" Target="../media/image14.png"/><Relationship Id="rId28" Type="http://schemas.openxmlformats.org/officeDocument/2006/relationships/image" Target="../media/image19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18.svg"/><Relationship Id="rId30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8.xml"/><Relationship Id="rId7" Type="http://schemas.openxmlformats.org/officeDocument/2006/relationships/image" Target="../media/image13.sv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3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26.png"/><Relationship Id="rId2" Type="http://schemas.openxmlformats.org/officeDocument/2006/relationships/tags" Target="../tags/tag55.xml"/><Relationship Id="rId16" Type="http://schemas.openxmlformats.org/officeDocument/2006/relationships/image" Target="../media/image25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24.wmf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/>
        </p:nvSpPr>
        <p:spPr>
          <a:xfrm>
            <a:off x="0" y="0"/>
            <a:ext cx="12191365" cy="6858000"/>
          </a:xfrm>
          <a:prstGeom prst="frame">
            <a:avLst>
              <a:gd name="adj1" fmla="val 35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86168" y="963295"/>
            <a:ext cx="10019665" cy="49314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4555" y="2111375"/>
            <a:ext cx="7826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糖尿病性视网膜病变诊断 </a:t>
            </a:r>
            <a:r>
              <a:rPr lang="en-US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Ⅶ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224915" y="2052955"/>
            <a:ext cx="832485" cy="954405"/>
            <a:chOff x="4316" y="2680"/>
            <a:chExt cx="1560" cy="1788"/>
          </a:xfrm>
        </p:grpSpPr>
        <p:sp>
          <p:nvSpPr>
            <p:cNvPr id="9" name="任意多边形 8"/>
            <p:cNvSpPr/>
            <p:nvPr/>
          </p:nvSpPr>
          <p:spPr>
            <a:xfrm>
              <a:off x="4684" y="2680"/>
              <a:ext cx="1087" cy="605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316" y="3660"/>
              <a:ext cx="1560" cy="808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78085" y="2052955"/>
            <a:ext cx="912495" cy="954405"/>
            <a:chOff x="13430" y="2875"/>
            <a:chExt cx="1720" cy="1449"/>
          </a:xfrm>
        </p:grpSpPr>
        <p:sp>
          <p:nvSpPr>
            <p:cNvPr id="13" name="任意多边形 12"/>
            <p:cNvSpPr/>
            <p:nvPr/>
          </p:nvSpPr>
          <p:spPr>
            <a:xfrm flipH="1">
              <a:off x="13547" y="2875"/>
              <a:ext cx="1087" cy="426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flipH="1">
              <a:off x="13430" y="3658"/>
              <a:ext cx="1721" cy="666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857015" y="5038090"/>
            <a:ext cx="647797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2025/05/29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856865" y="4539729"/>
            <a:ext cx="6477636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2250944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谌乐俊杰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2250758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林继申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2251941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王成威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813810" y="3269615"/>
            <a:ext cx="4452620" cy="467995"/>
            <a:chOff x="6094" y="6052"/>
            <a:chExt cx="7012" cy="737"/>
          </a:xfrm>
        </p:grpSpPr>
        <p:sp>
          <p:nvSpPr>
            <p:cNvPr id="29" name="圆角矩形 28"/>
            <p:cNvSpPr/>
            <p:nvPr/>
          </p:nvSpPr>
          <p:spPr>
            <a:xfrm>
              <a:off x="6094" y="6052"/>
              <a:ext cx="7012" cy="7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08" y="6138"/>
              <a:ext cx="5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专业方向综合项目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第七组</a:t>
              </a: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6180" y="6137"/>
              <a:ext cx="567" cy="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33" name="图片 32" descr="templates\docerresourceshop\icons\\343435383230363b343132373739303bcbd1cbf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5" y="6222"/>
              <a:ext cx="397" cy="3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3595" y="252729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395095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8690" y="1687195"/>
            <a:ext cx="503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THREE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667635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320415"/>
            <a:ext cx="890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医疗助手智能体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176395"/>
            <a:ext cx="8901430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人设与回复逻辑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智能体技能</a:t>
            </a:r>
            <a:endParaRPr 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知识库构建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对话体验与用户交互优化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859AA-EA94-E62A-3BE1-97F3B7E57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8B6E4B8-6248-0581-DB9A-E0F17D4BE49F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6CB10B-0DAA-1452-3C25-9DB4052B9FF1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BFD720-0799-16CD-DE09-2476D36202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C6F1E9F-E195-77D9-5EEE-6405E70D98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人设与回复逻辑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EB21BC-4CD1-C582-3870-67A9ABBA8FD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4841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Persona and Response Logic</a:t>
            </a:r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1AC06BBA-EC19-F861-7931-FE62407005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5" y="911244"/>
            <a:ext cx="4150360" cy="57230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235D5E-6DC2-859D-D317-C4BD08EF9DFC}"/>
              </a:ext>
            </a:extLst>
          </p:cNvPr>
          <p:cNvSpPr txBox="1"/>
          <p:nvPr/>
        </p:nvSpPr>
        <p:spPr>
          <a:xfrm>
            <a:off x="5010150" y="1002698"/>
            <a:ext cx="6976745" cy="5444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b="1" dirty="0" err="1">
                <a:solidFill>
                  <a:srgbClr val="091D66"/>
                </a:solidFill>
              </a:rPr>
              <a:t>DiabRetina</a:t>
            </a:r>
            <a:r>
              <a:rPr lang="en-US" altLang="zh-CN" b="1" dirty="0">
                <a:solidFill>
                  <a:srgbClr val="091D66"/>
                </a:solidFill>
              </a:rPr>
              <a:t> AI </a:t>
            </a:r>
            <a:r>
              <a:rPr lang="zh-CN" altLang="en-US" b="1" dirty="0">
                <a:solidFill>
                  <a:srgbClr val="091D66"/>
                </a:solidFill>
              </a:rPr>
              <a:t>医疗助手精准化设计：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b="1" dirty="0"/>
              <a:t>循证医学锚定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绑定 </a:t>
            </a:r>
            <a:r>
              <a:rPr lang="en-US" altLang="zh-CN" dirty="0"/>
              <a:t>2023 IDF/AAO </a:t>
            </a:r>
            <a:r>
              <a:rPr lang="zh-CN" altLang="en-US" dirty="0"/>
              <a:t>指南与权威期刊，确保回答时效性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强制文献年份标注（如“</a:t>
            </a:r>
            <a:r>
              <a:rPr lang="en-US" altLang="zh-CN" dirty="0"/>
              <a:t>NEJM 2022 </a:t>
            </a:r>
            <a:r>
              <a:rPr lang="zh-CN" altLang="en-US" dirty="0"/>
              <a:t>年研究指出</a:t>
            </a:r>
            <a:r>
              <a:rPr lang="en-US" altLang="zh-CN" dirty="0"/>
              <a:t>…</a:t>
            </a:r>
            <a:r>
              <a:rPr lang="zh-CN" altLang="en-US" dirty="0"/>
              <a:t>”）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解决网络医疗信息过时问题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b="1" dirty="0"/>
              <a:t>临床安全双保险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风险词触发机制（如“视力丧失”→优先建议急诊）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分层免责声明（治疗建议 </a:t>
            </a:r>
            <a:r>
              <a:rPr lang="en-US" altLang="zh-CN" dirty="0"/>
              <a:t>/ HbA1c &gt; 9% </a:t>
            </a:r>
            <a:r>
              <a:rPr lang="zh-CN" altLang="en-US" dirty="0"/>
              <a:t>时强制提示）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降低 </a:t>
            </a:r>
            <a:r>
              <a:rPr lang="en-US" altLang="zh-CN" dirty="0"/>
              <a:t>AI </a:t>
            </a:r>
            <a:r>
              <a:rPr lang="zh-CN" altLang="en-US" dirty="0"/>
              <a:t>医疗法律风险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b="1" dirty="0"/>
              <a:t>认知降维表达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病理机制比喻化（如“微血管瘤</a:t>
            </a:r>
            <a:r>
              <a:rPr lang="en-US" altLang="zh-CN" dirty="0"/>
              <a:t>=</a:t>
            </a:r>
            <a:r>
              <a:rPr lang="zh-CN" altLang="en-US" dirty="0"/>
              <a:t>轮胎鼓包，随时可能漏气”）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结构化输出（医学定义→比喻解释→行动建议）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提升患者理解度</a:t>
            </a:r>
          </a:p>
        </p:txBody>
      </p:sp>
    </p:spTree>
    <p:extLst>
      <p:ext uri="{BB962C8B-B14F-4D97-AF65-F5344CB8AC3E}">
        <p14:creationId xmlns:p14="http://schemas.microsoft.com/office/powerpoint/2010/main" val="107327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F868A-7260-C617-0C29-3D30CC1D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645DB65-A158-3368-E649-A0CDF8AB70B9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3636CB-905C-0CA4-D542-F633116A9369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491688-D1A2-775A-4970-F1A8D38EFE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1B39CC-33C3-0199-F529-A0DF0BEA9C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智能体技能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C28CE4-74A0-0FD8-F860-0177140DBB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4841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Agent Competencies</a:t>
            </a:r>
          </a:p>
        </p:txBody>
      </p:sp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64EC0018-B74C-5E27-4C90-481DD10EA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" y="890058"/>
            <a:ext cx="6959958" cy="47246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2DBA88-6C14-D12F-DF51-F9EFB1B79EF7}"/>
              </a:ext>
            </a:extLst>
          </p:cNvPr>
          <p:cNvSpPr txBox="1"/>
          <p:nvPr/>
        </p:nvSpPr>
        <p:spPr>
          <a:xfrm>
            <a:off x="6400212" y="3912472"/>
            <a:ext cx="5791788" cy="2120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091D66"/>
                </a:solidFill>
              </a:rPr>
              <a:t>插件赋能 </a:t>
            </a:r>
            <a:r>
              <a:rPr lang="en-US" altLang="zh-CN" b="1" dirty="0" err="1">
                <a:solidFill>
                  <a:srgbClr val="091D66"/>
                </a:solidFill>
              </a:rPr>
              <a:t>DiabRetina</a:t>
            </a:r>
            <a:r>
              <a:rPr lang="en-US" altLang="zh-CN" b="1" dirty="0">
                <a:solidFill>
                  <a:srgbClr val="091D66"/>
                </a:solidFill>
              </a:rPr>
              <a:t> AI </a:t>
            </a:r>
            <a:r>
              <a:rPr lang="zh-CN" altLang="en-US" b="1" dirty="0">
                <a:solidFill>
                  <a:srgbClr val="091D66"/>
                </a:solidFill>
              </a:rPr>
              <a:t>医疗助手多模态能力：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文件读取</a:t>
            </a:r>
            <a:r>
              <a:rPr lang="en-US" altLang="zh-CN" b="1" dirty="0"/>
              <a:t> / OCR</a:t>
            </a:r>
            <a:r>
              <a:rPr lang="zh-CN" altLang="en-US" b="1" dirty="0"/>
              <a:t>：</a:t>
            </a:r>
            <a:r>
              <a:rPr lang="zh-CN" altLang="en-US" dirty="0"/>
              <a:t>全格式医学文献 </a:t>
            </a:r>
            <a:r>
              <a:rPr lang="en-US" altLang="zh-CN" dirty="0"/>
              <a:t>/ </a:t>
            </a:r>
            <a:r>
              <a:rPr lang="zh-CN" altLang="en-US" dirty="0"/>
              <a:t>诊断报告解析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图片理解：</a:t>
            </a:r>
            <a:r>
              <a:rPr lang="zh-CN" altLang="en-US" dirty="0"/>
              <a:t>医学图像交互解读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联网问答：</a:t>
            </a:r>
            <a:r>
              <a:rPr lang="zh-CN" altLang="en-US" dirty="0"/>
              <a:t>循证医学实时验证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/>
              <a:t>​​链接读取：</a:t>
            </a:r>
            <a:r>
              <a:rPr lang="zh-CN" altLang="en-US" dirty="0"/>
              <a:t>跨平台数据整合</a:t>
            </a:r>
          </a:p>
        </p:txBody>
      </p:sp>
    </p:spTree>
    <p:extLst>
      <p:ext uri="{BB962C8B-B14F-4D97-AF65-F5344CB8AC3E}">
        <p14:creationId xmlns:p14="http://schemas.microsoft.com/office/powerpoint/2010/main" val="20400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64D98-3BBE-E114-EF2E-D9B68BDDA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FCD391-30BA-F51D-869F-6AD3118420CC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6B3593-1F49-38BC-5D97-9C0AFA713121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7ED314-468C-14EB-336B-ACD2586514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CCD37B-AFC9-8C60-82CA-3CB435FA473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457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</a:t>
            </a:r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知识库构建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332562-7626-32F3-67F9-9157DED9351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4841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Knowledge Base Construction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1FF763-D898-925A-78BF-03613F37C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26" y="885281"/>
            <a:ext cx="6925060" cy="57129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051FF82-DB0E-A39D-069B-32243B4F3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296" y="2586321"/>
            <a:ext cx="3714286" cy="14761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F962EA-0CA1-7740-BB2C-C5F05E645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296" y="4262950"/>
            <a:ext cx="3295238" cy="14761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60DF363-BC02-B14F-97D7-0AAA6C4F6641}"/>
              </a:ext>
            </a:extLst>
          </p:cNvPr>
          <p:cNvSpPr txBox="1"/>
          <p:nvPr/>
        </p:nvSpPr>
        <p:spPr>
          <a:xfrm>
            <a:off x="7698218" y="5794389"/>
            <a:ext cx="3867393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091D66"/>
                </a:solidFill>
              </a:rPr>
              <a:t>… </a:t>
            </a:r>
            <a:r>
              <a:rPr lang="zh-CN" altLang="en-US" sz="1600" b="1" dirty="0">
                <a:solidFill>
                  <a:srgbClr val="091D66"/>
                </a:solidFill>
              </a:rPr>
              <a:t>基于共 </a:t>
            </a:r>
            <a:r>
              <a:rPr lang="en-US" altLang="zh-CN" sz="1600" b="1" dirty="0">
                <a:solidFill>
                  <a:srgbClr val="091D66"/>
                </a:solidFill>
              </a:rPr>
              <a:t>23 </a:t>
            </a:r>
            <a:r>
              <a:rPr lang="zh-CN" altLang="en-US" sz="1600" b="1" dirty="0">
                <a:solidFill>
                  <a:srgbClr val="091D66"/>
                </a:solidFill>
              </a:rPr>
              <a:t>篇 </a:t>
            </a:r>
            <a:r>
              <a:rPr lang="en-US" altLang="zh-CN" sz="1600" b="1" dirty="0">
                <a:solidFill>
                  <a:srgbClr val="091D66"/>
                </a:solidFill>
              </a:rPr>
              <a:t>DR </a:t>
            </a:r>
            <a:r>
              <a:rPr lang="zh-CN" altLang="en-US" sz="1600" b="1" dirty="0">
                <a:solidFill>
                  <a:srgbClr val="091D66"/>
                </a:solidFill>
              </a:rPr>
              <a:t>领域专业标准指南</a:t>
            </a:r>
            <a:endParaRPr lang="en-US" altLang="zh-CN" sz="1600" b="1" dirty="0">
              <a:solidFill>
                <a:srgbClr val="091D66"/>
              </a:solidFill>
            </a:endParaRPr>
          </a:p>
          <a:p>
            <a:pPr algn="r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091D66"/>
                </a:solidFill>
              </a:rPr>
              <a:t>构建 </a:t>
            </a:r>
            <a:r>
              <a:rPr lang="en-US" altLang="zh-CN" sz="1600" b="1" dirty="0" err="1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16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</a:t>
            </a:r>
            <a:r>
              <a:rPr lang="zh-CN" altLang="en-US" sz="16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知识库</a:t>
            </a:r>
            <a:endParaRPr lang="zh-CN" altLang="en-US" sz="1600" dirty="0"/>
          </a:p>
        </p:txBody>
      </p:sp>
      <p:pic>
        <p:nvPicPr>
          <p:cNvPr id="20" name="图片 19" descr="图形用户界面, 文本&#10;&#10;AI 生成的内容可能不正确。">
            <a:extLst>
              <a:ext uri="{FF2B5EF4-FFF2-40B4-BE49-F238E27FC236}">
                <a16:creationId xmlns:a16="http://schemas.microsoft.com/office/drawing/2014/main" id="{6D3D04F1-CC6C-F16A-C9B2-DB90E4AB6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71" y="1197666"/>
            <a:ext cx="3543482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1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44F9-26BB-C462-1126-815EF815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DBB2347-B865-6B2A-127F-5760C8AD34D2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B60B4F-BE91-B182-EA2D-DE591A1A2430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7999A4-B88C-4C24-D85E-45D4DB4FAD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94776E-0970-99DC-83CD-227A7A0CF1B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426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对话体验与用户交互优化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94D290-E4C9-8FB0-F56D-D3E0CCAD9C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4841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Conversational UX and Interaction Optimization</a:t>
            </a:r>
          </a:p>
        </p:txBody>
      </p:sp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D2A6D001-5586-B474-3BF2-0615451AA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" y="920769"/>
            <a:ext cx="4683760" cy="5678845"/>
          </a:xfrm>
          <a:prstGeom prst="rect">
            <a:avLst/>
          </a:prstGeom>
        </p:spPr>
      </p:pic>
      <p:pic>
        <p:nvPicPr>
          <p:cNvPr id="10" name="图片 9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28B8D59B-7E46-83A2-D7E2-64F38F36F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58" y="743005"/>
            <a:ext cx="5221887" cy="60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9563B-B26F-2B39-BAF1-396D26FE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7623BF-E21E-5271-CAD4-D67709D94F50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0F1D59-96AF-B2E0-918C-E035DC2D3DBC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6C0912-7B21-1A3B-47B5-77191DF3B2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161E7D-A8C9-E966-3FD5-DFAF28598A3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567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</a:t>
            </a:r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医疗助手智能体展示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E7C495-51B7-4E1D-5404-25FBC5B2DA7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4841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Medical Assistant Agent Demonstration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438E6D1-2D5C-91AF-CBE9-8A447513E338}"/>
              </a:ext>
            </a:extLst>
          </p:cNvPr>
          <p:cNvGrpSpPr/>
          <p:nvPr/>
        </p:nvGrpSpPr>
        <p:grpSpPr>
          <a:xfrm>
            <a:off x="156000" y="1596536"/>
            <a:ext cx="11880000" cy="4371429"/>
            <a:chOff x="126050" y="1872761"/>
            <a:chExt cx="11880000" cy="4371429"/>
          </a:xfrm>
        </p:grpSpPr>
        <p:pic>
          <p:nvPicPr>
            <p:cNvPr id="12" name="图片 11" descr="图形用户界面, 文本&#10;&#10;AI 生成的内容可能不正确。">
              <a:extLst>
                <a:ext uri="{FF2B5EF4-FFF2-40B4-BE49-F238E27FC236}">
                  <a16:creationId xmlns:a16="http://schemas.microsoft.com/office/drawing/2014/main" id="{00DB6037-5D7A-7645-113B-80D85B16C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50" y="1872761"/>
              <a:ext cx="3960000" cy="2989540"/>
            </a:xfrm>
            <a:prstGeom prst="rect">
              <a:avLst/>
            </a:prstGeom>
          </p:spPr>
        </p:pic>
        <p:pic>
          <p:nvPicPr>
            <p:cNvPr id="14" name="图片 13" descr="图形用户界面, 文本&#10;&#10;AI 生成的内容可能不正确。">
              <a:extLst>
                <a:ext uri="{FF2B5EF4-FFF2-40B4-BE49-F238E27FC236}">
                  <a16:creationId xmlns:a16="http://schemas.microsoft.com/office/drawing/2014/main" id="{17A89C15-736F-7377-FB52-5EC3238F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050" y="1872761"/>
              <a:ext cx="3960000" cy="3464174"/>
            </a:xfrm>
            <a:prstGeom prst="rect">
              <a:avLst/>
            </a:prstGeom>
          </p:spPr>
        </p:pic>
        <p:pic>
          <p:nvPicPr>
            <p:cNvPr id="16" name="图片 15" descr="图形用户界面, 文本, 应用程序, 电子邮件&#10;&#10;AI 生成的内容可能不正确。">
              <a:extLst>
                <a:ext uri="{FF2B5EF4-FFF2-40B4-BE49-F238E27FC236}">
                  <a16:creationId xmlns:a16="http://schemas.microsoft.com/office/drawing/2014/main" id="{4029BCDE-62E4-FB11-94D8-097E62A5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6050" y="1872761"/>
              <a:ext cx="3960000" cy="43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12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52FE3-F35D-1915-BDC5-65CCF14B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709B3FA9-7865-8666-5A91-5D11DD8F3C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89"/>
            <a:ext cx="12192000" cy="67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9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395095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8690" y="1687195"/>
            <a:ext cx="503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FOUR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667635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320415"/>
            <a:ext cx="890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学习笔记整理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176395"/>
            <a:ext cx="8901430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语义分割任务方法调研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数据集调研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不同模型算法调研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语义分割任务方法调研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4841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Research on Methods for Semantic Segmentation Tasks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rcRect l="25430" r="379"/>
          <a:stretch/>
        </p:blipFill>
        <p:spPr>
          <a:xfrm>
            <a:off x="138430" y="930294"/>
            <a:ext cx="11857990" cy="5569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数据集调研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21639" y="535305"/>
            <a:ext cx="488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Research on Different DR Dataset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" y="917079"/>
            <a:ext cx="12068175" cy="56409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5663"/>
            <a:ext cx="12192635" cy="260667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1385253" y="1065530"/>
            <a:ext cx="9421495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295900" y="1393825"/>
            <a:ext cx="15995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246370" y="2184242"/>
            <a:ext cx="1699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173605" y="311245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778125" y="3027363"/>
            <a:ext cx="301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第六次汇报回顾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778125" y="3462338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Review of the Sixth Report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534150" y="311245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7138670" y="3027363"/>
            <a:ext cx="36264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预测结果可视化</a:t>
            </a:r>
          </a:p>
          <a:p>
            <a:pPr algn="dist"/>
            <a:endParaRPr lang="zh-CN" altLang="en-US" sz="2800" b="1" dirty="0">
              <a:gradFill>
                <a:gsLst>
                  <a:gs pos="0">
                    <a:srgbClr val="0B2780"/>
                  </a:gs>
                  <a:gs pos="100000">
                    <a:srgbClr val="091D66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7138670" y="3462338"/>
            <a:ext cx="3626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Visualization of Prediction Results</a:t>
            </a: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173605" y="432784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2778125" y="4242753"/>
            <a:ext cx="301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医疗助手智能体</a:t>
            </a:r>
            <a:r>
              <a:rPr lang="en-US" altLang="zh-CN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2778125" y="4677728"/>
            <a:ext cx="3422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Medical Assistant Agent (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AI)</a:t>
            </a:r>
          </a:p>
        </p:txBody>
      </p:sp>
      <p:sp>
        <p:nvSpPr>
          <p:cNvPr id="28" name="椭圆 27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6534150" y="432784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7138670" y="4242753"/>
            <a:ext cx="3806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学习笔记整理</a:t>
            </a:r>
          </a:p>
        </p:txBody>
      </p:sp>
      <p:sp>
        <p:nvSpPr>
          <p:cNvPr id="31" name="文本框 30"/>
          <p:cNvSpPr txBox="1"/>
          <p:nvPr>
            <p:custDataLst>
              <p:tags r:id="rId15"/>
            </p:custDataLst>
          </p:nvPr>
        </p:nvSpPr>
        <p:spPr>
          <a:xfrm>
            <a:off x="7138670" y="4677728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Study Notes Organization</a:t>
            </a:r>
          </a:p>
        </p:txBody>
      </p:sp>
      <p:pic>
        <p:nvPicPr>
          <p:cNvPr id="33" name="图片 32" descr="templates\docerresourceshop\icons\\32313538343833323b32313538343831333bd0b4c2dbcec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24025" y="4417718"/>
            <a:ext cx="360000" cy="360000"/>
          </a:xfrm>
          <a:prstGeom prst="rect">
            <a:avLst/>
          </a:prstGeom>
        </p:spPr>
      </p:pic>
      <p:pic>
        <p:nvPicPr>
          <p:cNvPr id="34" name="图片 33" descr="templates\docerresourceshop\icons\\32313538343833323b32313538343832393bc2dbcec4c1e9b8d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24025" y="3202328"/>
            <a:ext cx="360000" cy="360000"/>
          </a:xfrm>
          <a:prstGeom prst="rect">
            <a:avLst/>
          </a:prstGeom>
        </p:spPr>
      </p:pic>
      <p:pic>
        <p:nvPicPr>
          <p:cNvPr id="35" name="图片 34" descr="templates\docerresourceshop\icons\\32313538343833323b32313538343832363bc2dbcec4c6dabfaf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63480" y="4417718"/>
            <a:ext cx="360000" cy="360000"/>
          </a:xfrm>
          <a:prstGeom prst="rect">
            <a:avLst/>
          </a:prstGeom>
        </p:spPr>
      </p:pic>
      <p:pic>
        <p:nvPicPr>
          <p:cNvPr id="37" name="图片 36" descr="templates\docerresourceshop\icons\\32313538393030343b32313538383134393bc2dbcec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63480" y="3202328"/>
            <a:ext cx="360000" cy="3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不同模型算法调研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4439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Research on Different Model Algorithms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1" y="1378585"/>
            <a:ext cx="12017878" cy="40982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60855" y="3286125"/>
            <a:ext cx="8670925" cy="3185160"/>
          </a:xfrm>
          <a:prstGeom prst="rect">
            <a:avLst/>
          </a:prstGeom>
          <a:noFill/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421640" y="109855"/>
            <a:ext cx="3015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421640" y="544830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Conclusion</a:t>
            </a:r>
          </a:p>
        </p:txBody>
      </p:sp>
      <p:pic>
        <p:nvPicPr>
          <p:cNvPr id="3" name="http://photo-static-api.fotomore.com/creative/vcg/400/new/VCG41N846095804.jpg" descr="templates\picture_hover\&amp;pky270_sjzg_VCG41N846095804&amp;2&amp;src_toppic_inpsrchzd1&amp;"/>
          <p:cNvPicPr>
            <a:picLocks noChangeAspect="1"/>
          </p:cNvPicPr>
          <p:nvPr/>
        </p:nvPicPr>
        <p:blipFill>
          <a:blip r:embed="rId4"/>
          <a:srcRect l="5" t="71056" r="5" b="2219"/>
          <a:stretch>
            <a:fillRect/>
          </a:stretch>
        </p:blipFill>
        <p:spPr>
          <a:xfrm>
            <a:off x="0" y="1255395"/>
            <a:ext cx="12190730" cy="21717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8" h="3420">
                <a:moveTo>
                  <a:pt x="0" y="0"/>
                </a:moveTo>
                <a:lnTo>
                  <a:pt x="19198" y="0"/>
                </a:lnTo>
                <a:lnTo>
                  <a:pt x="19198" y="3420"/>
                </a:lnTo>
                <a:lnTo>
                  <a:pt x="0" y="34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/>
        </p:nvSpPr>
        <p:spPr>
          <a:xfrm>
            <a:off x="635" y="1255395"/>
            <a:ext cx="12190730" cy="2171700"/>
          </a:xfrm>
          <a:prstGeom prst="rect">
            <a:avLst/>
          </a:prstGeom>
          <a:gradFill>
            <a:gsLst>
              <a:gs pos="0">
                <a:srgbClr val="0B2780">
                  <a:alpha val="50000"/>
                </a:srgbClr>
              </a:gs>
              <a:gs pos="100000">
                <a:srgbClr val="091D66">
                  <a:alpha val="50000"/>
                </a:srgbClr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0" y="1959610"/>
            <a:ext cx="1219073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16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周期末汇报前的工作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339657" y="4026003"/>
            <a:ext cx="793051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完善病变诊断智能平台，优化前端界面交互展示与服务端逻辑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评估病变诊断智能平台相关功能，提高平台处理性能与实时性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微调医疗助手智能体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AI)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，优化知识库与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工作流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完成项目报告、整理相关学习笔记、代码、数据集和其他交付物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/>
        </p:nvSpPr>
        <p:spPr>
          <a:xfrm>
            <a:off x="0" y="0"/>
            <a:ext cx="12191365" cy="6858000"/>
          </a:xfrm>
          <a:prstGeom prst="frame">
            <a:avLst>
              <a:gd name="adj1" fmla="val 35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86168" y="963295"/>
            <a:ext cx="10019665" cy="49314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4555" y="2418194"/>
            <a:ext cx="7826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糖尿病性视网膜病变诊断</a:t>
            </a:r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Ⅶ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674427" y="1390129"/>
            <a:ext cx="832485" cy="954405"/>
            <a:chOff x="4316" y="2680"/>
            <a:chExt cx="1560" cy="1788"/>
          </a:xfrm>
        </p:grpSpPr>
        <p:sp>
          <p:nvSpPr>
            <p:cNvPr id="9" name="任意多边形 8"/>
            <p:cNvSpPr/>
            <p:nvPr/>
          </p:nvSpPr>
          <p:spPr>
            <a:xfrm>
              <a:off x="4684" y="2680"/>
              <a:ext cx="1087" cy="605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316" y="3660"/>
              <a:ext cx="1560" cy="808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53985" y="1390129"/>
            <a:ext cx="912495" cy="954405"/>
            <a:chOff x="13430" y="2875"/>
            <a:chExt cx="1720" cy="1449"/>
          </a:xfrm>
        </p:grpSpPr>
        <p:sp>
          <p:nvSpPr>
            <p:cNvPr id="13" name="任意多边形 12"/>
            <p:cNvSpPr/>
            <p:nvPr/>
          </p:nvSpPr>
          <p:spPr>
            <a:xfrm flipH="1">
              <a:off x="13547" y="2875"/>
              <a:ext cx="1087" cy="426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flipH="1">
              <a:off x="13430" y="3658"/>
              <a:ext cx="1721" cy="666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857015" y="5038090"/>
            <a:ext cx="647797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2025/05/29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856865" y="4539729"/>
            <a:ext cx="6477636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2250944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谌乐俊杰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2250758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林继申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2251941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王成威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813810" y="3576434"/>
            <a:ext cx="4452620" cy="467995"/>
            <a:chOff x="6094" y="6052"/>
            <a:chExt cx="7012" cy="737"/>
          </a:xfrm>
        </p:grpSpPr>
        <p:sp>
          <p:nvSpPr>
            <p:cNvPr id="29" name="圆角矩形 28"/>
            <p:cNvSpPr/>
            <p:nvPr/>
          </p:nvSpPr>
          <p:spPr>
            <a:xfrm>
              <a:off x="6094" y="6052"/>
              <a:ext cx="7012" cy="7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08" y="6138"/>
              <a:ext cx="5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专业方向综合项目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第七组</a:t>
              </a: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6180" y="6137"/>
              <a:ext cx="567" cy="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33" name="图片 32" descr="templates\docerresourceshop\icons\\343435383230363b343132373739303bcbd1cbf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5" y="6222"/>
              <a:ext cx="397" cy="3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3595" y="252729"/>
            <a:ext cx="595675" cy="576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3587" y="1484630"/>
            <a:ext cx="3469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谢谢观看！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395095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8690" y="1687195"/>
            <a:ext cx="4359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ONE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667635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320415"/>
            <a:ext cx="890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第六次汇报回顾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176395"/>
            <a:ext cx="890143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改进训练工作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选定最终模型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初步完成平台开发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/>
          <a:srcRect r="1103" b="2899"/>
          <a:stretch>
            <a:fillRect/>
          </a:stretch>
        </p:blipFill>
        <p:spPr>
          <a:xfrm>
            <a:off x="-60960" y="3794760"/>
            <a:ext cx="12283440" cy="306324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2"/>
            </p:custDataLst>
          </p:nvPr>
        </p:nvSpPr>
        <p:spPr>
          <a:xfrm>
            <a:off x="1107440" y="2053590"/>
            <a:ext cx="266382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 w="38100">
            <a:noFill/>
          </a:ln>
          <a:effectLst>
            <a:outerShdw blurRad="254000" dist="1397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1325245" y="2106295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改进训练工作</a:t>
            </a: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854075" y="2719070"/>
            <a:ext cx="317055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尝试通过模仿教师模型的输出或中间特征，使学生模型在保持较小计算复杂度的同时，达到接近教师模型的性能</a:t>
            </a:r>
          </a:p>
        </p:txBody>
      </p:sp>
      <p:grpSp>
        <p:nvGrpSpPr>
          <p:cNvPr id="58" name="组合 57"/>
          <p:cNvGrpSpPr/>
          <p:nvPr>
            <p:custDataLst>
              <p:tags r:id="rId5"/>
            </p:custDataLst>
          </p:nvPr>
        </p:nvGrpSpPr>
        <p:grpSpPr>
          <a:xfrm>
            <a:off x="2125980" y="1219200"/>
            <a:ext cx="627380" cy="627380"/>
            <a:chOff x="3573" y="1780"/>
            <a:chExt cx="988" cy="988"/>
          </a:xfrm>
        </p:grpSpPr>
        <p:sp>
          <p:nvSpPr>
            <p:cNvPr id="35" name="椭圆 34"/>
            <p:cNvSpPr/>
            <p:nvPr>
              <p:custDataLst>
                <p:tags r:id="rId20"/>
              </p:custDataLst>
            </p:nvPr>
          </p:nvSpPr>
          <p:spPr>
            <a:xfrm>
              <a:off x="3573" y="1780"/>
              <a:ext cx="988" cy="988"/>
            </a:xfrm>
            <a:prstGeom prst="ellipse">
              <a:avLst/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 descr="templates\docerresourceshop\icons\\32313538363435363b32313538363434373bc2dbcec4"/>
            <p:cNvPicPr/>
            <p:nvPr>
              <p:custDataLst>
                <p:tags r:id="rId21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762" y="1969"/>
              <a:ext cx="610" cy="610"/>
            </a:xfrm>
            <a:prstGeom prst="rect">
              <a:avLst/>
            </a:prstGeom>
          </p:spPr>
        </p:pic>
      </p:grpSp>
      <p:sp>
        <p:nvSpPr>
          <p:cNvPr id="40" name="圆角矩形 39"/>
          <p:cNvSpPr/>
          <p:nvPr>
            <p:custDataLst>
              <p:tags r:id="rId6"/>
            </p:custDataLst>
          </p:nvPr>
        </p:nvSpPr>
        <p:spPr>
          <a:xfrm>
            <a:off x="4786630" y="2882900"/>
            <a:ext cx="266382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 w="38100">
            <a:noFill/>
          </a:ln>
          <a:effectLst>
            <a:outerShdw blurRad="254000" dist="1397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7"/>
            </p:custDataLst>
          </p:nvPr>
        </p:nvSpPr>
        <p:spPr>
          <a:xfrm>
            <a:off x="5004435" y="2935605"/>
            <a:ext cx="222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选定最终模型</a:t>
            </a: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4426585" y="3548380"/>
            <a:ext cx="3383916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知识蒸馏训练结果不理想，最终选择原先训练四个模型中表现最好的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MCA-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>
            <p:custDataLst>
              <p:tags r:id="rId9"/>
            </p:custDataLst>
          </p:nvPr>
        </p:nvSpPr>
        <p:spPr>
          <a:xfrm>
            <a:off x="8465820" y="2053590"/>
            <a:ext cx="2663825" cy="50419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 w="38100">
            <a:noFill/>
          </a:ln>
          <a:effectLst>
            <a:outerShdw blurRad="254000" dist="1397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10"/>
            </p:custDataLst>
          </p:nvPr>
        </p:nvSpPr>
        <p:spPr>
          <a:xfrm>
            <a:off x="8683625" y="2106295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初步完成平台开发</a:t>
            </a:r>
          </a:p>
        </p:txBody>
      </p:sp>
      <p:sp>
        <p:nvSpPr>
          <p:cNvPr id="49" name="文本框 48"/>
          <p:cNvSpPr txBox="1"/>
          <p:nvPr>
            <p:custDataLst>
              <p:tags r:id="rId11"/>
            </p:custDataLst>
          </p:nvPr>
        </p:nvSpPr>
        <p:spPr>
          <a:xfrm>
            <a:off x="8212455" y="2719070"/>
            <a:ext cx="3170555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病变诊断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历史记录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医疗助手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教育科普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...</a:t>
            </a:r>
          </a:p>
        </p:txBody>
      </p:sp>
      <p:grpSp>
        <p:nvGrpSpPr>
          <p:cNvPr id="57" name="组合 56"/>
          <p:cNvGrpSpPr/>
          <p:nvPr>
            <p:custDataLst>
              <p:tags r:id="rId12"/>
            </p:custDataLst>
          </p:nvPr>
        </p:nvGrpSpPr>
        <p:grpSpPr>
          <a:xfrm>
            <a:off x="5805170" y="2048510"/>
            <a:ext cx="627380" cy="627380"/>
            <a:chOff x="9142" y="3086"/>
            <a:chExt cx="988" cy="988"/>
          </a:xfrm>
        </p:grpSpPr>
        <p:sp>
          <p:nvSpPr>
            <p:cNvPr id="44" name="椭圆 43"/>
            <p:cNvSpPr/>
            <p:nvPr>
              <p:custDataLst>
                <p:tags r:id="rId18"/>
              </p:custDataLst>
            </p:nvPr>
          </p:nvSpPr>
          <p:spPr>
            <a:xfrm>
              <a:off x="9142" y="3086"/>
              <a:ext cx="988" cy="988"/>
            </a:xfrm>
            <a:prstGeom prst="ellipse">
              <a:avLst/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图片 53" descr="templates\docerresourceshop\icons\\32313538343833323b32313538343833303bc2dbcec4cdb3bcc6"/>
            <p:cNvPicPr/>
            <p:nvPr>
              <p:custDataLst>
                <p:tags r:id="rId19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331" y="3275"/>
              <a:ext cx="610" cy="610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>
            <p:custDataLst>
              <p:tags r:id="rId13"/>
            </p:custDataLst>
          </p:nvPr>
        </p:nvGrpSpPr>
        <p:grpSpPr>
          <a:xfrm>
            <a:off x="9484360" y="1219200"/>
            <a:ext cx="627380" cy="627380"/>
            <a:chOff x="14711" y="1780"/>
            <a:chExt cx="988" cy="988"/>
          </a:xfrm>
        </p:grpSpPr>
        <p:sp>
          <p:nvSpPr>
            <p:cNvPr id="51" name="椭圆 50"/>
            <p:cNvSpPr/>
            <p:nvPr>
              <p:custDataLst>
                <p:tags r:id="rId16"/>
              </p:custDataLst>
            </p:nvPr>
          </p:nvSpPr>
          <p:spPr>
            <a:xfrm>
              <a:off x="14711" y="1780"/>
              <a:ext cx="988" cy="988"/>
            </a:xfrm>
            <a:prstGeom prst="ellipse">
              <a:avLst/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5" name="图片 54" descr="templates\docerresourceshop\icons\\32313538343833323b32313538343832313bc2dbcec4b7d6c0e0"/>
            <p:cNvPicPr/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4900" y="1969"/>
              <a:ext cx="610" cy="61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第六次汇报回顾</a:t>
            </a:r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Review of the Sixth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395095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8690" y="1687195"/>
            <a:ext cx="503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TWO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667635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320415"/>
            <a:ext cx="890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预测结果可视化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176395"/>
            <a:ext cx="890143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图像预处理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模型预测与掩码生成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预测结果展示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987415" y="1087120"/>
            <a:ext cx="5846445" cy="5418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最终展示的图像由两部分组成：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裁剪后的原始眼底图像为底，加上生成的掩码图像作为遮罩层附加在原图像上。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由于原始眼底图像的分辨率与模型需求不同，并且普遍存在大量黑边，所以我们进行了长边缩放与中心裁剪操作。最终将图像预处理成分辨率为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640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640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，并且以核心的眼底图像为中心，去除部分不需要的黑边。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而对于模型预测的需求，将图像预处理后还需要进行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ToTensor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操作：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PIL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图像或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numpy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数组转换为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PyTorch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张量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同时自动将像素值从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[0,255]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缩放到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[0,1]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图像预处理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Image Preprocessing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" y="1332663"/>
            <a:ext cx="5730737" cy="46562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95834" y="1157025"/>
            <a:ext cx="5969635" cy="3990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我们之前训练出的模型</a:t>
            </a:r>
            <a:r>
              <a:rPr 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，并将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output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的形状规范为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[N, C, H, W]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（批次、通道数、长、宽）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其中，批次会被显示指定为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，通道数对应预测的结果数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个（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种病灶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），长宽对应分辨率，均为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640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根据预测结果生成彩色掩码：预测结果是将不同病灶部位的像素位置标记为不同编号，所以人为地将各个病灶对应位置的像素设置成不同的颜色，即可得到预测结果的彩色掩码。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我们定义不同病灶的颜色如下：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3598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模型预测与彩色掩码生成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43300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 Prediction &amp; Color Mask Generation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" y="1224915"/>
            <a:ext cx="5700254" cy="47629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3968" y="5005594"/>
            <a:ext cx="2545301" cy="12955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052830" y="1285240"/>
            <a:ext cx="4934585" cy="4831715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2219325" y="1005840"/>
            <a:ext cx="2601595" cy="576580"/>
            <a:chOff x="4022" y="2609"/>
            <a:chExt cx="4097" cy="908"/>
          </a:xfrm>
        </p:grpSpPr>
        <p:sp>
          <p:nvSpPr>
            <p:cNvPr id="3" name="圆角矩形 2"/>
            <p:cNvSpPr/>
            <p:nvPr>
              <p:custDataLst>
                <p:tags r:id="rId10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1"/>
              </p:custDataLst>
            </p:nvPr>
          </p:nvSpPr>
          <p:spPr>
            <a:xfrm>
              <a:off x="4022" y="2749"/>
              <a:ext cx="409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原始眼底图像</a:t>
              </a:r>
            </a:p>
          </p:txBody>
        </p:sp>
      </p:grpSp>
      <p:sp>
        <p:nvSpPr>
          <p:cNvPr id="11" name="圆角矩形 10"/>
          <p:cNvSpPr/>
          <p:nvPr>
            <p:custDataLst>
              <p:tags r:id="rId3"/>
            </p:custDataLst>
          </p:nvPr>
        </p:nvSpPr>
        <p:spPr>
          <a:xfrm>
            <a:off x="6205855" y="1285240"/>
            <a:ext cx="4934585" cy="4831715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7372985" y="1005840"/>
            <a:ext cx="2600325" cy="576580"/>
            <a:chOff x="4023" y="2609"/>
            <a:chExt cx="4095" cy="908"/>
          </a:xfrm>
        </p:grpSpPr>
        <p:sp>
          <p:nvSpPr>
            <p:cNvPr id="13" name="圆角矩形 12"/>
            <p:cNvSpPr/>
            <p:nvPr>
              <p:custDataLst>
                <p:tags r:id="rId8"/>
              </p:custDataLst>
            </p:nvPr>
          </p:nvSpPr>
          <p:spPr>
            <a:xfrm>
              <a:off x="4023" y="2609"/>
              <a:ext cx="4095" cy="9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4579" y="2749"/>
              <a:ext cx="298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预测结果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预测结果展示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421640" y="535305"/>
            <a:ext cx="2536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Prediction Results Display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40554903"/>
              </p:ext>
            </p:extLst>
          </p:nvPr>
        </p:nvGraphicFramePr>
        <p:xfrm>
          <a:off x="6146800" y="322389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43200" imgH="4267200" progId="Equation.DSMT4">
                  <p:embed/>
                </p:oleObj>
              </mc:Choice>
              <mc:Fallback>
                <p:oleObj name="Equation" r:id="rId14" imgW="2743200" imgH="42672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46800" y="322389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3147" y="1861820"/>
            <a:ext cx="3960000" cy="396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7"/>
          <a:srcRect l="16569" r="16569"/>
          <a:stretch/>
        </p:blipFill>
        <p:spPr>
          <a:xfrm>
            <a:off x="1540122" y="1861820"/>
            <a:ext cx="3960000" cy="396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52830" y="6216015"/>
            <a:ext cx="10087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用时不超过 </a:t>
            </a:r>
            <a:r>
              <a:rPr lang="en-US" altLang="zh-CN" b="1" dirty="0"/>
              <a:t>6 </a:t>
            </a:r>
            <a:r>
              <a:rPr lang="zh-CN" altLang="en-US" b="1" dirty="0"/>
              <a:t>秒，效率比较高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1243945" y="2685434"/>
            <a:ext cx="807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EX</a:t>
            </a:r>
          </a:p>
          <a:p>
            <a:pPr algn="ctr"/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MA</a:t>
            </a:r>
          </a:p>
          <a:p>
            <a:pPr algn="ctr"/>
            <a:endParaRPr lang="en-US" altLang="zh-CN" b="1" dirty="0">
              <a:solidFill>
                <a:srgbClr val="00B050"/>
              </a:solidFill>
            </a:endParaRPr>
          </a:p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HE</a:t>
            </a:r>
          </a:p>
          <a:p>
            <a:pPr algn="ctr"/>
            <a:endParaRPr lang="en-US" altLang="zh-CN" b="1" dirty="0">
              <a:solidFill>
                <a:srgbClr val="0070C0"/>
              </a:solidFill>
            </a:endParaRPr>
          </a:p>
          <a:p>
            <a:pPr algn="ctr"/>
            <a:r>
              <a:rPr lang="en-US" altLang="zh-CN" b="1" dirty="0">
                <a:solidFill>
                  <a:srgbClr val="7030A0"/>
                </a:solidFill>
              </a:rPr>
              <a:t>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8597-23FD-791D-2B55-E1B1FF36C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DD4DDB11-F051-E321-4C16-43CDF37132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89"/>
            <a:ext cx="12192000" cy="6759222"/>
          </a:xfrm>
          <a:prstGeom prst="rect">
            <a:avLst/>
          </a:prstGeom>
        </p:spPr>
      </p:pic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BC302BD-2E34-7153-6BCF-45BF185F83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t="10261" r="42344" b="26043"/>
          <a:stretch/>
        </p:blipFill>
        <p:spPr>
          <a:xfrm>
            <a:off x="7077074" y="742949"/>
            <a:ext cx="4981575" cy="4305301"/>
          </a:xfrm>
          <a:prstGeom prst="rect">
            <a:avLst/>
          </a:prstGeom>
        </p:spPr>
      </p:pic>
      <p:pic>
        <p:nvPicPr>
          <p:cNvPr id="5" name="图片 4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24C66928-BFB1-AEF5-EEBF-217078425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4" t="12516" r="37344" b="82975"/>
          <a:stretch/>
        </p:blipFill>
        <p:spPr>
          <a:xfrm>
            <a:off x="7331075" y="895349"/>
            <a:ext cx="295276" cy="3048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EC1664-3B55-6DF0-1F93-25BF5B9DEA16}"/>
              </a:ext>
            </a:extLst>
          </p:cNvPr>
          <p:cNvSpPr txBox="1"/>
          <p:nvPr/>
        </p:nvSpPr>
        <p:spPr>
          <a:xfrm>
            <a:off x="5527951" y="971550"/>
            <a:ext cx="141577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</a:rPr>
              <a:t>上传眼底图像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6118E9-F9E7-CB98-E6A2-DFD3465473FB}"/>
              </a:ext>
            </a:extLst>
          </p:cNvPr>
          <p:cNvSpPr txBox="1"/>
          <p:nvPr/>
        </p:nvSpPr>
        <p:spPr>
          <a:xfrm>
            <a:off x="10570214" y="971550"/>
            <a:ext cx="141577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</a:rPr>
              <a:t>诊断结果图像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A98E4E-8D0D-A0FD-49AF-1E08A4474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411" y="1538705"/>
            <a:ext cx="3195220" cy="31952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73F43B-368E-077F-8925-911B75958D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69" r="16569"/>
          <a:stretch/>
        </p:blipFill>
        <p:spPr>
          <a:xfrm>
            <a:off x="2968211" y="1538705"/>
            <a:ext cx="3195220" cy="31952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072788-B676-6121-5D7A-17911D971A8F}"/>
              </a:ext>
            </a:extLst>
          </p:cNvPr>
          <p:cNvSpPr txBox="1"/>
          <p:nvPr/>
        </p:nvSpPr>
        <p:spPr>
          <a:xfrm>
            <a:off x="5547001" y="5443951"/>
            <a:ext cx="333029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091D66"/>
                </a:solidFill>
              </a:rPr>
              <a:t>疾病分级与历史记录功能待上线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095634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1ZTEyZjJiODllNzZlN2YzYzBlZTQ3MmM4ZmM5NjIifQ=="/>
  <p:tag name="KSO_WPP_MARK_KEY" val="e113931c-efbd-44e4-acf8-aeb534a478b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07.9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07.9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0.2,&quot;left&quot;:78.5,&quot;top&quot;:89,&quot;width&quot;:806.5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80.2,&quot;left&quot;:78.5,&quot;top&quot;:89,&quot;width&quot;:806.5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07.9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82.95,&quot;width&quot;:794.3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82.95,&quot;width&quot;:794.3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82.95,&quot;width&quot;:794.3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82.95,&quot;width&quot;:794.3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82.95,&quot;width&quot;:794.3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82.95,&quot;width&quot;:794.3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4.45,&quot;left&quot;:82.9,&quot;top&quot;:82.95,&quot;width&quot;:794.3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14.45,&quot;left&quot;:82.9,&quot;top&quot;:82.95,&quot;width&quot;:794.3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14.45,&quot;left&quot;:82.9,&quot;top&quot;:82.95,&quot;width&quot;:794.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07.9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07.9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1_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D190F2CBED6CA84BB6216795005A6A98" ma:contentTypeVersion="1" ma:contentTypeDescription="新建文档。" ma:contentTypeScope="" ma:versionID="6a84c4e2916584001fed9230d3d8ddc9">
  <xsd:schema xmlns:xsd="http://www.w3.org/2001/XMLSchema" xmlns:xs="http://www.w3.org/2001/XMLSchema" xmlns:p="http://schemas.microsoft.com/office/2006/metadata/properties" xmlns:ns3="2eba5e38-8e94-466a-bcf6-3de9031f9b5f" targetNamespace="http://schemas.microsoft.com/office/2006/metadata/properties" ma:root="true" ma:fieldsID="e67e754ca87b6d646afbebf63c314485" ns3:_="">
    <xsd:import namespace="2eba5e38-8e94-466a-bcf6-3de9031f9b5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ba5e38-8e94-466a-bcf6-3de9031f9b5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ADB997-4FEC-42C6-91B0-306CCD3C1A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ba5e38-8e94-466a-bcf6-3de9031f9b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DE317B-9F50-47DD-95BE-6305A80EB3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B6D10F-4A67-4D1F-9673-DE6456B92D55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2eba5e38-8e94-466a-bcf6-3de9031f9b5f"/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875</Words>
  <Application>Microsoft Office PowerPoint</Application>
  <PresentationFormat>宽屏</PresentationFormat>
  <Paragraphs>129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微软雅黑</vt:lpstr>
      <vt:lpstr>Calibri Light</vt:lpstr>
      <vt:lpstr>Arial</vt:lpstr>
      <vt:lpstr>Calibri</vt:lpstr>
      <vt:lpstr>Office 主题</vt:lpstr>
      <vt:lpstr>Office 2013 - 2022 主题</vt:lpstr>
      <vt:lpstr>1_Office 2013 - 2022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HC1241</cp:lastModifiedBy>
  <cp:revision>51</cp:revision>
  <dcterms:created xsi:type="dcterms:W3CDTF">2023-02-14T07:07:00Z</dcterms:created>
  <dcterms:modified xsi:type="dcterms:W3CDTF">2025-05-28T16:02:33Z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98EF5417E9C44CBBBB18A846A26CF734_13</vt:lpwstr>
  </property>
  <property fmtid="{D5CDD505-2E9C-101B-9397-08002B2CF9AE}" pid="3" name="KSOProductBuildVer">
    <vt:lpwstr>2052-12.1.0.21171</vt:lpwstr>
  </property>
  <property fmtid="{D5CDD505-2E9C-101B-9397-08002B2CF9AE}" pid="4" name="ContentTypeId">
    <vt:lpwstr>0x010100D190F2CBED6CA84BB6216795005A6A98</vt:lpwstr>
  </property>
</Properties>
</file>